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5" r:id="rId3"/>
    <p:sldId id="270" r:id="rId4"/>
    <p:sldId id="266" r:id="rId5"/>
    <p:sldId id="271" r:id="rId6"/>
    <p:sldId id="275" r:id="rId7"/>
    <p:sldId id="267" r:id="rId8"/>
    <p:sldId id="272" r:id="rId9"/>
    <p:sldId id="268" r:id="rId10"/>
    <p:sldId id="273" r:id="rId11"/>
    <p:sldId id="276" r:id="rId12"/>
    <p:sldId id="269" r:id="rId13"/>
    <p:sldId id="274" r:id="rId14"/>
    <p:sldId id="277" r:id="rId15"/>
  </p:sldIdLst>
  <p:sldSz cx="9144000" cy="6858000" type="screen4x3"/>
  <p:notesSz cx="6858000" cy="9144000"/>
  <p:custDataLst>
    <p:tags r:id="rId16"/>
  </p:custDataLst>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99" autoAdjust="0"/>
    <p:restoredTop sz="90860" autoAdjust="0"/>
  </p:normalViewPr>
  <p:slideViewPr>
    <p:cSldViewPr>
      <p:cViewPr varScale="1">
        <p:scale>
          <a:sx n="66" d="100"/>
          <a:sy n="66" d="100"/>
        </p:scale>
        <p:origin x="28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872538" cy="6858000"/>
            <a:chOff x="0" y="0"/>
            <a:chExt cx="5589" cy="4320"/>
          </a:xfrm>
        </p:grpSpPr>
        <p:sp>
          <p:nvSpPr>
            <p:cNvPr id="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defRPr/>
              </a:pPr>
              <a:endParaRPr lang="en-US"/>
            </a:p>
          </p:txBody>
        </p:sp>
        <p:pic>
          <p:nvPicPr>
            <p:cNvPr id="6" name="Picture 4" descr="minispir"/>
            <p:cNvPicPr>
              <a:picLocks noChangeAspect="1" noChangeArrowheads="1"/>
            </p:cNvPicPr>
            <p:nvPr/>
          </p:nvPicPr>
          <p:blipFill>
            <a:blip r:embed="rId3" cstate="print"/>
            <a:srcRect/>
            <a:stretch>
              <a:fillRect/>
            </a:stretch>
          </p:blipFill>
          <p:spPr bwMode="ltGray">
            <a:xfrm>
              <a:off x="0" y="0"/>
              <a:ext cx="670" cy="4320"/>
            </a:xfrm>
            <a:prstGeom prst="rect">
              <a:avLst/>
            </a:prstGeom>
            <a:noFill/>
            <a:ln w="9525">
              <a:noFill/>
              <a:miter lim="800000"/>
              <a:headEnd/>
              <a:tailEnd/>
            </a:ln>
          </p:spPr>
        </p:pic>
      </p:grpSp>
      <p:sp>
        <p:nvSpPr>
          <p:cNvPr id="4101" name="Rectangle 5"/>
          <p:cNvSpPr>
            <a:spLocks noGrp="1" noChangeArrowheads="1"/>
          </p:cNvSpPr>
          <p:nvPr>
            <p:ph type="ctrTitle"/>
          </p:nvPr>
        </p:nvSpPr>
        <p:spPr>
          <a:xfrm>
            <a:off x="962025" y="1925638"/>
            <a:ext cx="7772400" cy="1143000"/>
          </a:xfrm>
        </p:spPr>
        <p:txBody>
          <a:bodyPr/>
          <a:lstStyle>
            <a:lvl1pPr algn="ctr">
              <a:defRPr/>
            </a:lvl1pPr>
          </a:lstStyle>
          <a:p>
            <a:r>
              <a:rPr lang="en-US"/>
              <a:t>Click to edit Master title style</a:t>
            </a:r>
          </a:p>
        </p:txBody>
      </p:sp>
      <p:sp>
        <p:nvSpPr>
          <p:cNvPr id="4102" name="Rectangle 6"/>
          <p:cNvSpPr>
            <a:spLocks noGrp="1" noChangeArrowheads="1"/>
          </p:cNvSpPr>
          <p:nvPr>
            <p:ph type="subTitle" idx="1"/>
          </p:nvPr>
        </p:nvSpPr>
        <p:spPr>
          <a:xfrm>
            <a:off x="1647825" y="3738563"/>
            <a:ext cx="6400800" cy="1752600"/>
          </a:xfrm>
        </p:spPr>
        <p:txBody>
          <a:bodyPr/>
          <a:lstStyle>
            <a:lvl1pPr marL="0" indent="0" algn="ctr">
              <a:buFontTx/>
              <a:buNone/>
              <a:defRPr>
                <a:solidFill>
                  <a:schemeClr val="bg2"/>
                </a:solidFill>
              </a:defRPr>
            </a:lvl1pPr>
          </a:lstStyle>
          <a:p>
            <a:r>
              <a:rPr lang="en-US"/>
              <a:t>Click to edit Master subtitle style</a:t>
            </a:r>
          </a:p>
        </p:txBody>
      </p:sp>
      <p:sp>
        <p:nvSpPr>
          <p:cNvPr id="7" name="Rectangle 7"/>
          <p:cNvSpPr>
            <a:spLocks noGrp="1" noChangeArrowheads="1"/>
          </p:cNvSpPr>
          <p:nvPr>
            <p:ph type="dt" sz="half" idx="10"/>
          </p:nvPr>
        </p:nvSpPr>
        <p:spPr>
          <a:xfrm>
            <a:off x="962025" y="6100763"/>
            <a:ext cx="1905000" cy="457200"/>
          </a:xfrm>
        </p:spPr>
        <p:txBody>
          <a:bodyPr/>
          <a:lstStyle>
            <a:lvl1pPr>
              <a:defRPr>
                <a:solidFill>
                  <a:srgbClr val="A08366"/>
                </a:solidFill>
              </a:defRPr>
            </a:lvl1pPr>
          </a:lstStyle>
          <a:p>
            <a:pPr>
              <a:defRPr/>
            </a:pPr>
            <a:endParaRPr lang="en-US"/>
          </a:p>
        </p:txBody>
      </p:sp>
      <p:sp>
        <p:nvSpPr>
          <p:cNvPr id="8" name="Rectangle 8"/>
          <p:cNvSpPr>
            <a:spLocks noGrp="1" noChangeArrowheads="1"/>
          </p:cNvSpPr>
          <p:nvPr>
            <p:ph type="ftr" sz="quarter" idx="11"/>
          </p:nvPr>
        </p:nvSpPr>
        <p:spPr>
          <a:xfrm>
            <a:off x="3400425" y="6100763"/>
            <a:ext cx="2895600" cy="457200"/>
          </a:xfrm>
        </p:spPr>
        <p:txBody>
          <a:bodyPr/>
          <a:lstStyle>
            <a:lvl1pPr>
              <a:defRPr>
                <a:solidFill>
                  <a:srgbClr val="A08366"/>
                </a:solidFill>
              </a:defRPr>
            </a:lvl1pPr>
          </a:lstStyle>
          <a:p>
            <a:pPr>
              <a:defRPr/>
            </a:pPr>
            <a:endParaRPr lang="en-US"/>
          </a:p>
        </p:txBody>
      </p:sp>
      <p:sp>
        <p:nvSpPr>
          <p:cNvPr id="9" name="Rectangle 9"/>
          <p:cNvSpPr>
            <a:spLocks noGrp="1" noChangeArrowheads="1"/>
          </p:cNvSpPr>
          <p:nvPr>
            <p:ph type="sldNum" sz="quarter" idx="12"/>
          </p:nvPr>
        </p:nvSpPr>
        <p:spPr>
          <a:xfrm>
            <a:off x="6829425" y="6100763"/>
            <a:ext cx="1905000" cy="457200"/>
          </a:xfrm>
        </p:spPr>
        <p:txBody>
          <a:bodyPr/>
          <a:lstStyle>
            <a:lvl1pPr>
              <a:defRPr>
                <a:solidFill>
                  <a:srgbClr val="A08366"/>
                </a:solidFill>
              </a:defRPr>
            </a:lvl1pPr>
          </a:lstStyle>
          <a:p>
            <a:pPr>
              <a:defRPr/>
            </a:pPr>
            <a:fld id="{E1DC5E63-DBEA-4868-ABDC-5D79DD57D7B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fld id="{B5E157B3-414E-40CF-9BA5-744AAA8EA2B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4572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4572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fld id="{D30DD55B-AE10-4870-8904-7B0D076E8A4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8288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0" y="18288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fld id="{E61BB3DD-F2FE-4401-A01B-D15B19F1076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B65FD14-1F59-479E-AF75-32D014A6889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fld id="{9FF0F92B-1499-4E3B-A55C-39CDA6CECF7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fld id="{D08DCE23-DF5A-496C-8DB2-24AB519B714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fld id="{C4F3E3AE-13C6-47F2-831A-FA8AB171884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32"/>
          <p:cNvSpPr>
            <a:spLocks noGrp="1" noChangeArrowheads="1"/>
          </p:cNvSpPr>
          <p:nvPr>
            <p:ph type="dt" sz="half" idx="10"/>
          </p:nvPr>
        </p:nvSpPr>
        <p:spPr>
          <a:ln/>
        </p:spPr>
        <p:txBody>
          <a:bodyPr/>
          <a:lstStyle>
            <a:lvl1pPr>
              <a:defRPr/>
            </a:lvl1pPr>
          </a:lstStyle>
          <a:p>
            <a:pPr>
              <a:defRPr/>
            </a:pPr>
            <a:endParaRPr lang="en-US"/>
          </a:p>
        </p:txBody>
      </p:sp>
      <p:sp>
        <p:nvSpPr>
          <p:cNvPr id="8" name="Rectangle 1033"/>
          <p:cNvSpPr>
            <a:spLocks noGrp="1" noChangeArrowheads="1"/>
          </p:cNvSpPr>
          <p:nvPr>
            <p:ph type="ftr" sz="quarter" idx="11"/>
          </p:nvPr>
        </p:nvSpPr>
        <p:spPr>
          <a:ln/>
        </p:spPr>
        <p:txBody>
          <a:bodyPr/>
          <a:lstStyle>
            <a:lvl1pPr>
              <a:defRPr/>
            </a:lvl1pPr>
          </a:lstStyle>
          <a:p>
            <a:pPr>
              <a:defRPr/>
            </a:pPr>
            <a:endParaRPr lang="en-US"/>
          </a:p>
        </p:txBody>
      </p:sp>
      <p:sp>
        <p:nvSpPr>
          <p:cNvPr id="9" name="Rectangle 1034"/>
          <p:cNvSpPr>
            <a:spLocks noGrp="1" noChangeArrowheads="1"/>
          </p:cNvSpPr>
          <p:nvPr>
            <p:ph type="sldNum" sz="quarter" idx="12"/>
          </p:nvPr>
        </p:nvSpPr>
        <p:spPr>
          <a:ln/>
        </p:spPr>
        <p:txBody>
          <a:bodyPr/>
          <a:lstStyle>
            <a:lvl1pPr>
              <a:defRPr/>
            </a:lvl1pPr>
          </a:lstStyle>
          <a:p>
            <a:pPr>
              <a:defRPr/>
            </a:pPr>
            <a:fld id="{19D43FF9-32ED-4D81-8622-4ED9309591E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32"/>
          <p:cNvSpPr>
            <a:spLocks noGrp="1" noChangeArrowheads="1"/>
          </p:cNvSpPr>
          <p:nvPr>
            <p:ph type="dt" sz="half" idx="10"/>
          </p:nvPr>
        </p:nvSpPr>
        <p:spPr>
          <a:ln/>
        </p:spPr>
        <p:txBody>
          <a:bodyPr/>
          <a:lstStyle>
            <a:lvl1pPr>
              <a:defRPr/>
            </a:lvl1pPr>
          </a:lstStyle>
          <a:p>
            <a:pPr>
              <a:defRPr/>
            </a:pPr>
            <a:endParaRPr lang="en-US"/>
          </a:p>
        </p:txBody>
      </p:sp>
      <p:sp>
        <p:nvSpPr>
          <p:cNvPr id="4" name="Rectangle 1033"/>
          <p:cNvSpPr>
            <a:spLocks noGrp="1" noChangeArrowheads="1"/>
          </p:cNvSpPr>
          <p:nvPr>
            <p:ph type="ftr" sz="quarter" idx="11"/>
          </p:nvPr>
        </p:nvSpPr>
        <p:spPr>
          <a:ln/>
        </p:spPr>
        <p:txBody>
          <a:bodyPr/>
          <a:lstStyle>
            <a:lvl1pPr>
              <a:defRPr/>
            </a:lvl1pPr>
          </a:lstStyle>
          <a:p>
            <a:pPr>
              <a:defRPr/>
            </a:pPr>
            <a:endParaRPr lang="en-US"/>
          </a:p>
        </p:txBody>
      </p:sp>
      <p:sp>
        <p:nvSpPr>
          <p:cNvPr id="5" name="Rectangle 1034"/>
          <p:cNvSpPr>
            <a:spLocks noGrp="1" noChangeArrowheads="1"/>
          </p:cNvSpPr>
          <p:nvPr>
            <p:ph type="sldNum" sz="quarter" idx="12"/>
          </p:nvPr>
        </p:nvSpPr>
        <p:spPr>
          <a:ln/>
        </p:spPr>
        <p:txBody>
          <a:bodyPr/>
          <a:lstStyle>
            <a:lvl1pPr>
              <a:defRPr/>
            </a:lvl1pPr>
          </a:lstStyle>
          <a:p>
            <a:pPr>
              <a:defRPr/>
            </a:pPr>
            <a:fld id="{124E5A50-B6FA-454A-8AB5-54040FFAF20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32"/>
          <p:cNvSpPr>
            <a:spLocks noGrp="1" noChangeArrowheads="1"/>
          </p:cNvSpPr>
          <p:nvPr>
            <p:ph type="dt" sz="half" idx="10"/>
          </p:nvPr>
        </p:nvSpPr>
        <p:spPr>
          <a:ln/>
        </p:spPr>
        <p:txBody>
          <a:bodyPr/>
          <a:lstStyle>
            <a:lvl1pPr>
              <a:defRPr/>
            </a:lvl1pPr>
          </a:lstStyle>
          <a:p>
            <a:pPr>
              <a:defRPr/>
            </a:pPr>
            <a:endParaRPr lang="en-US"/>
          </a:p>
        </p:txBody>
      </p:sp>
      <p:sp>
        <p:nvSpPr>
          <p:cNvPr id="3" name="Rectangle 1033"/>
          <p:cNvSpPr>
            <a:spLocks noGrp="1" noChangeArrowheads="1"/>
          </p:cNvSpPr>
          <p:nvPr>
            <p:ph type="ftr" sz="quarter" idx="11"/>
          </p:nvPr>
        </p:nvSpPr>
        <p:spPr>
          <a:ln/>
        </p:spPr>
        <p:txBody>
          <a:bodyPr/>
          <a:lstStyle>
            <a:lvl1pPr>
              <a:defRPr/>
            </a:lvl1pPr>
          </a:lstStyle>
          <a:p>
            <a:pPr>
              <a:defRPr/>
            </a:pPr>
            <a:endParaRPr lang="en-US"/>
          </a:p>
        </p:txBody>
      </p:sp>
      <p:sp>
        <p:nvSpPr>
          <p:cNvPr id="4" name="Rectangle 1034"/>
          <p:cNvSpPr>
            <a:spLocks noGrp="1" noChangeArrowheads="1"/>
          </p:cNvSpPr>
          <p:nvPr>
            <p:ph type="sldNum" sz="quarter" idx="12"/>
          </p:nvPr>
        </p:nvSpPr>
        <p:spPr>
          <a:ln/>
        </p:spPr>
        <p:txBody>
          <a:bodyPr/>
          <a:lstStyle>
            <a:lvl1pPr>
              <a:defRPr/>
            </a:lvl1pPr>
          </a:lstStyle>
          <a:p>
            <a:pPr>
              <a:defRPr/>
            </a:pPr>
            <a:fld id="{ABF8F0AA-DA40-4101-BBCF-D9398AD59E5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fld id="{323CE637-809A-4E51-9DF5-14057A2BEB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fld id="{35286BDE-FF01-48DC-A660-8270AFE774C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1026" name="Group 1026"/>
          <p:cNvGrpSpPr>
            <a:grpSpLocks/>
          </p:cNvGrpSpPr>
          <p:nvPr/>
        </p:nvGrpSpPr>
        <p:grpSpPr bwMode="auto">
          <a:xfrm>
            <a:off x="0" y="0"/>
            <a:ext cx="8872538" cy="6858000"/>
            <a:chOff x="0" y="0"/>
            <a:chExt cx="5589" cy="4320"/>
          </a:xfrm>
        </p:grpSpPr>
        <p:sp>
          <p:nvSpPr>
            <p:cNvPr id="3075" name="Rectangle 1027"/>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defRPr/>
              </a:pPr>
              <a:endParaRPr lang="en-US"/>
            </a:p>
          </p:txBody>
        </p:sp>
        <p:pic>
          <p:nvPicPr>
            <p:cNvPr id="1033" name="Picture 1028" descr="minispir"/>
            <p:cNvPicPr>
              <a:picLocks noChangeAspect="1" noChangeArrowheads="1"/>
            </p:cNvPicPr>
            <p:nvPr/>
          </p:nvPicPr>
          <p:blipFill>
            <a:blip r:embed="rId15" cstate="print"/>
            <a:srcRect/>
            <a:stretch>
              <a:fillRect/>
            </a:stretch>
          </p:blipFill>
          <p:spPr bwMode="ltGray">
            <a:xfrm>
              <a:off x="0" y="0"/>
              <a:ext cx="670" cy="4320"/>
            </a:xfrm>
            <a:prstGeom prst="rect">
              <a:avLst/>
            </a:prstGeom>
            <a:noFill/>
            <a:ln w="9525">
              <a:noFill/>
              <a:miter lim="800000"/>
              <a:headEnd/>
              <a:tailEnd/>
            </a:ln>
          </p:spPr>
        </p:pic>
        <p:sp>
          <p:nvSpPr>
            <p:cNvPr id="3077" name="Line 1029"/>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pPr>
                <a:defRPr/>
              </a:pPr>
              <a:endParaRPr lang="en-US"/>
            </a:p>
          </p:txBody>
        </p:sp>
      </p:grpSp>
      <p:sp>
        <p:nvSpPr>
          <p:cNvPr id="1027" name="Rectangle 1030"/>
          <p:cNvSpPr>
            <a:spLocks noGrp="1" noChangeArrowheads="1"/>
          </p:cNvSpPr>
          <p:nvPr>
            <p:ph type="title"/>
          </p:nvPr>
        </p:nvSpPr>
        <p:spPr bwMode="auto">
          <a:xfrm>
            <a:off x="990600"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1031"/>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0" name="Rectangle 1032"/>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defRPr>
            </a:lvl1pPr>
          </a:lstStyle>
          <a:p>
            <a:pPr>
              <a:defRPr/>
            </a:pPr>
            <a:endParaRPr lang="en-US"/>
          </a:p>
        </p:txBody>
      </p:sp>
      <p:sp>
        <p:nvSpPr>
          <p:cNvPr id="3081" name="Rectangle 1033"/>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solidFill>
                  <a:schemeClr val="bg2"/>
                </a:solidFill>
              </a:defRPr>
            </a:lvl1pPr>
          </a:lstStyle>
          <a:p>
            <a:pPr>
              <a:defRPr/>
            </a:pPr>
            <a:endParaRPr lang="en-US"/>
          </a:p>
        </p:txBody>
      </p:sp>
      <p:sp>
        <p:nvSpPr>
          <p:cNvPr id="3082" name="Rectangle 1034"/>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defRPr>
            </a:lvl1pPr>
          </a:lstStyle>
          <a:p>
            <a:pPr>
              <a:defRPr/>
            </a:pPr>
            <a:fld id="{FB65FD14-1F59-479E-AF75-32D014A6889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3" r:id="rId13"/>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defRPr>
      </a:lvl2pPr>
      <a:lvl3pPr algn="l" rtl="0" eaLnBrk="0" fontAlgn="base" hangingPunct="0">
        <a:spcBef>
          <a:spcPct val="0"/>
        </a:spcBef>
        <a:spcAft>
          <a:spcPct val="0"/>
        </a:spcAft>
        <a:defRPr kumimoji="1" sz="4400">
          <a:solidFill>
            <a:schemeClr val="tx2"/>
          </a:solidFill>
          <a:latin typeface="Times New Roman" pitchFamily="18" charset="0"/>
        </a:defRPr>
      </a:lvl3pPr>
      <a:lvl4pPr algn="l" rtl="0" eaLnBrk="0" fontAlgn="base" hangingPunct="0">
        <a:spcBef>
          <a:spcPct val="0"/>
        </a:spcBef>
        <a:spcAft>
          <a:spcPct val="0"/>
        </a:spcAft>
        <a:defRPr kumimoji="1" sz="4400">
          <a:solidFill>
            <a:schemeClr val="tx2"/>
          </a:solidFill>
          <a:latin typeface="Times New Roman" pitchFamily="18" charset="0"/>
        </a:defRPr>
      </a:lvl4pPr>
      <a:lvl5pPr algn="l" rtl="0" eaLnBrk="0" fontAlgn="base" hangingPunct="0">
        <a:spcBef>
          <a:spcPct val="0"/>
        </a:spcBef>
        <a:spcAft>
          <a:spcPct val="0"/>
        </a:spcAft>
        <a:defRPr kumimoji="1" sz="4400">
          <a:solidFill>
            <a:schemeClr val="tx2"/>
          </a:solidFill>
          <a:latin typeface="Times New Roman" pitchFamily="18" charset="0"/>
        </a:defRPr>
      </a:lvl5pPr>
      <a:lvl6pPr marL="457200" algn="l" rtl="0" eaLnBrk="0" fontAlgn="base" hangingPunct="0">
        <a:spcBef>
          <a:spcPct val="0"/>
        </a:spcBef>
        <a:spcAft>
          <a:spcPct val="0"/>
        </a:spcAft>
        <a:defRPr kumimoji="1" sz="4400">
          <a:solidFill>
            <a:schemeClr val="tx2"/>
          </a:solidFill>
          <a:latin typeface="Times New Roman" pitchFamily="18" charset="0"/>
        </a:defRPr>
      </a:lvl6pPr>
      <a:lvl7pPr marL="914400" algn="l" rtl="0" eaLnBrk="0" fontAlgn="base" hangingPunct="0">
        <a:spcBef>
          <a:spcPct val="0"/>
        </a:spcBef>
        <a:spcAft>
          <a:spcPct val="0"/>
        </a:spcAft>
        <a:defRPr kumimoji="1" sz="4400">
          <a:solidFill>
            <a:schemeClr val="tx2"/>
          </a:solidFill>
          <a:latin typeface="Times New Roman" pitchFamily="18" charset="0"/>
        </a:defRPr>
      </a:lvl7pPr>
      <a:lvl8pPr marL="1371600" algn="l" rtl="0" eaLnBrk="0" fontAlgn="base" hangingPunct="0">
        <a:spcBef>
          <a:spcPct val="0"/>
        </a:spcBef>
        <a:spcAft>
          <a:spcPct val="0"/>
        </a:spcAft>
        <a:defRPr kumimoji="1" sz="4400">
          <a:solidFill>
            <a:schemeClr val="tx2"/>
          </a:solidFill>
          <a:latin typeface="Times New Roman" pitchFamily="18" charset="0"/>
        </a:defRPr>
      </a:lvl8pPr>
      <a:lvl9pPr marL="1828800" algn="l"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kumimoji="1"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kumimoji="1" sz="24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1"/>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1"/>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1"/>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1"/>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219200"/>
            <a:ext cx="7772400" cy="1752600"/>
          </a:xfrm>
        </p:spPr>
        <p:txBody>
          <a:bodyPr/>
          <a:lstStyle/>
          <a:p>
            <a:r>
              <a:rPr lang="en-US" dirty="0" smtClean="0">
                <a:latin typeface="Verdana" pitchFamily="34" charset="0"/>
              </a:rPr>
              <a:t>Sources of American Democracy</a:t>
            </a:r>
          </a:p>
        </p:txBody>
      </p:sp>
      <p:sp>
        <p:nvSpPr>
          <p:cNvPr id="4099" name="Rectangle 3"/>
          <p:cNvSpPr>
            <a:spLocks noGrp="1" noChangeArrowheads="1"/>
          </p:cNvSpPr>
          <p:nvPr>
            <p:ph type="subTitle" idx="1"/>
          </p:nvPr>
        </p:nvSpPr>
        <p:spPr>
          <a:xfrm>
            <a:off x="1676400" y="5181600"/>
            <a:ext cx="6400800" cy="1071563"/>
          </a:xfrm>
        </p:spPr>
        <p:txBody>
          <a:bodyPr/>
          <a:lstStyle/>
          <a:p>
            <a:endParaRPr lang="en-US" sz="2800" dirty="0" smtClean="0">
              <a:latin typeface="Verdana" pitchFamily="34"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Mayflower Compact</a:t>
            </a:r>
            <a:endParaRPr lang="en-US" dirty="0"/>
          </a:p>
        </p:txBody>
      </p:sp>
      <p:sp>
        <p:nvSpPr>
          <p:cNvPr id="3" name="Content Placeholder 2"/>
          <p:cNvSpPr>
            <a:spLocks noGrp="1"/>
          </p:cNvSpPr>
          <p:nvPr>
            <p:ph idx="1"/>
          </p:nvPr>
        </p:nvSpPr>
        <p:spPr/>
        <p:txBody>
          <a:bodyPr/>
          <a:lstStyle/>
          <a:p>
            <a:r>
              <a:rPr lang="en-US" dirty="0" smtClean="0"/>
              <a:t>The ship was outside what they thought was the “legal” settlement area</a:t>
            </a:r>
          </a:p>
          <a:p>
            <a:r>
              <a:rPr lang="en-US" dirty="0" smtClean="0"/>
              <a:t>Decided, with out king’s permission, to set own laws in place</a:t>
            </a:r>
          </a:p>
          <a:p>
            <a:pPr>
              <a:buNone/>
            </a:pPr>
            <a:r>
              <a:rPr lang="en-US" dirty="0" smtClean="0">
                <a:latin typeface="Britannic Bold" pitchFamily="34" charset="0"/>
              </a:rPr>
              <a:t>Popular sovereignty or Self –rule; consent of governed</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Check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Stephen wants to build his own house. There is no law in Plymouth, Mass. , to prevent this. Is it ok?</a:t>
            </a:r>
          </a:p>
          <a:p>
            <a:pPr marL="514350" indent="-514350">
              <a:buFont typeface="+mj-lt"/>
              <a:buAutoNum type="arabicPeriod"/>
            </a:pPr>
            <a:r>
              <a:rPr lang="en-US" dirty="0" smtClean="0"/>
              <a:t>Richard is charged with stealing coal to heat his printing office.  What says that he can question the witnesses against him?</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Locke</a:t>
            </a:r>
            <a:endParaRPr lang="en-US" dirty="0"/>
          </a:p>
        </p:txBody>
      </p:sp>
      <p:sp>
        <p:nvSpPr>
          <p:cNvPr id="3" name="Content Placeholder 2"/>
          <p:cNvSpPr>
            <a:spLocks noGrp="1"/>
          </p:cNvSpPr>
          <p:nvPr>
            <p:ph idx="1"/>
          </p:nvPr>
        </p:nvSpPr>
        <p:spPr>
          <a:xfrm>
            <a:off x="990600" y="2057400"/>
            <a:ext cx="7772400" cy="3886200"/>
          </a:xfrm>
        </p:spPr>
        <p:txBody>
          <a:bodyPr/>
          <a:lstStyle/>
          <a:p>
            <a:r>
              <a:rPr lang="en-US" dirty="0" smtClean="0"/>
              <a:t>Government is a contract between the governors and the governed</a:t>
            </a:r>
          </a:p>
          <a:p>
            <a:r>
              <a:rPr lang="en-US" dirty="0" smtClean="0"/>
              <a:t>Life, liberty, property</a:t>
            </a:r>
          </a:p>
          <a:p>
            <a:endParaRPr lang="en-US" dirty="0"/>
          </a:p>
        </p:txBody>
      </p:sp>
      <p:pic>
        <p:nvPicPr>
          <p:cNvPr id="4" name="Picture 3" descr="jlocke2.jpg"/>
          <p:cNvPicPr>
            <a:picLocks noChangeAspect="1"/>
          </p:cNvPicPr>
          <p:nvPr/>
        </p:nvPicPr>
        <p:blipFill>
          <a:blip r:embed="rId3" cstate="print"/>
          <a:stretch>
            <a:fillRect/>
          </a:stretch>
        </p:blipFill>
        <p:spPr>
          <a:xfrm>
            <a:off x="5486400" y="3200400"/>
            <a:ext cx="2133600" cy="3200400"/>
          </a:xfrm>
          <a:prstGeom prst="rect">
            <a:avLst/>
          </a:prstGeom>
        </p:spPr>
      </p:pic>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Locke</a:t>
            </a:r>
            <a:endParaRPr lang="en-US" dirty="0"/>
          </a:p>
        </p:txBody>
      </p:sp>
      <p:sp>
        <p:nvSpPr>
          <p:cNvPr id="3" name="Content Placeholder 2"/>
          <p:cNvSpPr>
            <a:spLocks noGrp="1"/>
          </p:cNvSpPr>
          <p:nvPr>
            <p:ph idx="1"/>
          </p:nvPr>
        </p:nvSpPr>
        <p:spPr/>
        <p:txBody>
          <a:bodyPr/>
          <a:lstStyle/>
          <a:p>
            <a:r>
              <a:rPr lang="en-US" dirty="0" smtClean="0"/>
              <a:t>Natural rights of people</a:t>
            </a:r>
          </a:p>
          <a:p>
            <a:r>
              <a:rPr lang="en-US" dirty="0" smtClean="0"/>
              <a:t>Government is contract between governors and the governed.</a:t>
            </a:r>
          </a:p>
          <a:p>
            <a:r>
              <a:rPr lang="en-US" dirty="0" smtClean="0"/>
              <a:t>People may change government/governors if it suits their needs to protect natural rights</a:t>
            </a:r>
          </a:p>
          <a:p>
            <a:endParaRPr lang="en-US" dirty="0" smtClean="0"/>
          </a:p>
          <a:p>
            <a:pPr>
              <a:buNone/>
            </a:pPr>
            <a:r>
              <a:rPr lang="en-US" dirty="0" smtClean="0">
                <a:latin typeface="Britannic Bold" pitchFamily="34" charset="0"/>
              </a:rPr>
              <a:t>Limited government, consent of governed</a:t>
            </a:r>
            <a:endParaRPr lang="en-US" dirty="0">
              <a:latin typeface="Britannic Bold"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pPr>
              <a:buNone/>
            </a:pPr>
            <a:r>
              <a:rPr lang="en-US" dirty="0" smtClean="0"/>
              <a:t>Answer in three to </a:t>
            </a:r>
            <a:r>
              <a:rPr lang="en-US" smtClean="0"/>
              <a:t>five sentences:</a:t>
            </a:r>
          </a:p>
          <a:p>
            <a:r>
              <a:rPr lang="en-US" dirty="0" smtClean="0"/>
              <a:t>What do we see in the development of government ideals with the examples presented previously?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90600" y="457200"/>
            <a:ext cx="7772400" cy="1219200"/>
          </a:xfrm>
        </p:spPr>
        <p:txBody>
          <a:bodyPr/>
          <a:lstStyle/>
          <a:p>
            <a:pPr algn="ctr"/>
            <a:r>
              <a:rPr lang="en-US" dirty="0" smtClean="0">
                <a:latin typeface="Verdana" pitchFamily="34" charset="0"/>
              </a:rPr>
              <a:t>Ancient Athens</a:t>
            </a:r>
          </a:p>
        </p:txBody>
      </p:sp>
      <p:sp>
        <p:nvSpPr>
          <p:cNvPr id="4099" name="Rectangle 3"/>
          <p:cNvSpPr>
            <a:spLocks noGrp="1" noChangeArrowheads="1"/>
          </p:cNvSpPr>
          <p:nvPr>
            <p:ph idx="1"/>
          </p:nvPr>
        </p:nvSpPr>
        <p:spPr>
          <a:xfrm>
            <a:off x="990600" y="2209800"/>
            <a:ext cx="7772400" cy="3733800"/>
          </a:xfrm>
        </p:spPr>
        <p:txBody>
          <a:bodyPr/>
          <a:lstStyle/>
          <a:p>
            <a:r>
              <a:rPr lang="en-US" dirty="0" smtClean="0">
                <a:latin typeface="Verdana" pitchFamily="34" charset="0"/>
              </a:rPr>
              <a:t>All Citizens had a say in Government and voted on big issues</a:t>
            </a:r>
          </a:p>
          <a:p>
            <a:pPr>
              <a:buNone/>
            </a:pPr>
            <a:endParaRPr lang="en-US" dirty="0" smtClean="0">
              <a:latin typeface="Verdana" pitchFamily="34" charset="0"/>
            </a:endParaRPr>
          </a:p>
        </p:txBody>
      </p:sp>
      <p:pic>
        <p:nvPicPr>
          <p:cNvPr id="4" name="Picture 3" descr="athensmap.jpg"/>
          <p:cNvPicPr>
            <a:picLocks noChangeAspect="1"/>
          </p:cNvPicPr>
          <p:nvPr/>
        </p:nvPicPr>
        <p:blipFill>
          <a:blip r:embed="rId3" cstate="print"/>
          <a:stretch>
            <a:fillRect/>
          </a:stretch>
        </p:blipFill>
        <p:spPr>
          <a:xfrm>
            <a:off x="1447800" y="4191000"/>
            <a:ext cx="2514600" cy="2102873"/>
          </a:xfrm>
          <a:prstGeom prst="rect">
            <a:avLst/>
          </a:prstGeom>
          <a:ln w="38100">
            <a:solidFill>
              <a:schemeClr val="tx1"/>
            </a:solidFill>
          </a:ln>
        </p:spPr>
      </p:pic>
      <p:pic>
        <p:nvPicPr>
          <p:cNvPr id="5" name="Picture 4" descr="scolofathens.jpg"/>
          <p:cNvPicPr>
            <a:picLocks noChangeAspect="1"/>
          </p:cNvPicPr>
          <p:nvPr/>
        </p:nvPicPr>
        <p:blipFill>
          <a:blip r:embed="rId4" cstate="print"/>
          <a:stretch>
            <a:fillRect/>
          </a:stretch>
        </p:blipFill>
        <p:spPr>
          <a:xfrm>
            <a:off x="4495800" y="3429000"/>
            <a:ext cx="3670968" cy="2615565"/>
          </a:xfrm>
          <a:prstGeom prst="rect">
            <a:avLst/>
          </a:prstGeom>
        </p:spPr>
      </p:pic>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Ancient Athens</a:t>
            </a:r>
            <a:endParaRPr lang="en-US" dirty="0"/>
          </a:p>
        </p:txBody>
      </p:sp>
      <p:sp>
        <p:nvSpPr>
          <p:cNvPr id="3" name="Content Placeholder 2"/>
          <p:cNvSpPr>
            <a:spLocks noGrp="1"/>
          </p:cNvSpPr>
          <p:nvPr>
            <p:ph idx="1"/>
          </p:nvPr>
        </p:nvSpPr>
        <p:spPr/>
        <p:txBody>
          <a:bodyPr/>
          <a:lstStyle/>
          <a:p>
            <a:r>
              <a:rPr lang="en-US" b="1" dirty="0" smtClean="0"/>
              <a:t>First use of “the people rule”, </a:t>
            </a:r>
            <a:r>
              <a:rPr lang="en-US" b="1" dirty="0" smtClean="0">
                <a:latin typeface="Britannic Bold" pitchFamily="34" charset="0"/>
              </a:rPr>
              <a:t>democracy</a:t>
            </a:r>
          </a:p>
          <a:p>
            <a:r>
              <a:rPr lang="en-US" dirty="0" smtClean="0">
                <a:latin typeface="Times New Roman" pitchFamily="18" charset="0"/>
                <a:cs typeface="Times New Roman" pitchFamily="18" charset="0"/>
              </a:rPr>
              <a:t>only men could vote, but not slaves or women</a:t>
            </a:r>
          </a:p>
          <a:p>
            <a:pPr>
              <a:buNone/>
            </a:pPr>
            <a:endParaRPr lang="en-US" dirty="0" smtClean="0"/>
          </a:p>
          <a:p>
            <a:pPr>
              <a:buNone/>
            </a:pPr>
            <a:r>
              <a:rPr lang="en-US" b="1" dirty="0" smtClean="0">
                <a:latin typeface="Castellar" pitchFamily="18" charset="0"/>
              </a:rPr>
              <a:t>Greek:   ‘demos’ = people</a:t>
            </a:r>
          </a:p>
          <a:p>
            <a:pPr>
              <a:buNone/>
            </a:pPr>
            <a:r>
              <a:rPr lang="en-US" b="1" dirty="0" smtClean="0">
                <a:latin typeface="Castellar" pitchFamily="18" charset="0"/>
              </a:rPr>
              <a:t>               ‘</a:t>
            </a:r>
            <a:r>
              <a:rPr lang="en-US" b="1" dirty="0" err="1" smtClean="0">
                <a:latin typeface="Castellar" pitchFamily="18" charset="0"/>
              </a:rPr>
              <a:t>archy</a:t>
            </a:r>
            <a:r>
              <a:rPr lang="en-US" b="1" dirty="0" smtClean="0">
                <a:latin typeface="Castellar" pitchFamily="18" charset="0"/>
              </a:rPr>
              <a:t>’ = rule of</a:t>
            </a:r>
            <a:endParaRPr lang="en-US" b="1" dirty="0">
              <a:latin typeface="Castellar"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Magna </a:t>
            </a:r>
            <a:r>
              <a:rPr lang="en-US" dirty="0" err="1" smtClean="0"/>
              <a:t>Carta</a:t>
            </a:r>
            <a:r>
              <a:rPr lang="en-US" dirty="0" smtClean="0"/>
              <a:t>, 1215 England</a:t>
            </a:r>
            <a:endParaRPr lang="en-US" dirty="0"/>
          </a:p>
        </p:txBody>
      </p:sp>
      <p:sp>
        <p:nvSpPr>
          <p:cNvPr id="3" name="Content Placeholder 2"/>
          <p:cNvSpPr>
            <a:spLocks noGrp="1"/>
          </p:cNvSpPr>
          <p:nvPr>
            <p:ph idx="1"/>
          </p:nvPr>
        </p:nvSpPr>
        <p:spPr>
          <a:xfrm>
            <a:off x="990600" y="3048000"/>
            <a:ext cx="7772400" cy="3276600"/>
          </a:xfrm>
        </p:spPr>
        <p:txBody>
          <a:bodyPr/>
          <a:lstStyle/>
          <a:p>
            <a:pPr>
              <a:buNone/>
            </a:pPr>
            <a:endParaRPr lang="en-US" dirty="0" smtClean="0"/>
          </a:p>
          <a:p>
            <a:endParaRPr lang="en-US" dirty="0" smtClean="0"/>
          </a:p>
          <a:p>
            <a:r>
              <a:rPr lang="en-US" dirty="0" smtClean="0"/>
              <a:t>First limit on government power</a:t>
            </a:r>
          </a:p>
          <a:p>
            <a:r>
              <a:rPr lang="en-US" dirty="0" smtClean="0"/>
              <a:t>Established many features of law we recognize today</a:t>
            </a:r>
            <a:endParaRPr lang="en-US" dirty="0"/>
          </a:p>
        </p:txBody>
      </p:sp>
      <p:pic>
        <p:nvPicPr>
          <p:cNvPr id="4" name="Picture 3" descr="magna_carta.jpg"/>
          <p:cNvPicPr>
            <a:picLocks noChangeAspect="1"/>
          </p:cNvPicPr>
          <p:nvPr/>
        </p:nvPicPr>
        <p:blipFill>
          <a:blip r:embed="rId3" cstate="print"/>
          <a:srcRect b="60083"/>
          <a:stretch>
            <a:fillRect/>
          </a:stretch>
        </p:blipFill>
        <p:spPr>
          <a:xfrm>
            <a:off x="1676400" y="1752600"/>
            <a:ext cx="4730444" cy="2209800"/>
          </a:xfrm>
          <a:prstGeom prst="rect">
            <a:avLst/>
          </a:prstGeom>
          <a:ln w="12700">
            <a:solidFill>
              <a:schemeClr val="tx1"/>
            </a:solidFill>
          </a:ln>
        </p:spPr>
      </p:pic>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Magna </a:t>
            </a:r>
            <a:r>
              <a:rPr lang="en-US" dirty="0" err="1" smtClean="0"/>
              <a:t>Carta</a:t>
            </a:r>
            <a:endParaRPr lang="en-US" dirty="0"/>
          </a:p>
        </p:txBody>
      </p:sp>
      <p:sp>
        <p:nvSpPr>
          <p:cNvPr id="3" name="Content Placeholder 2"/>
          <p:cNvSpPr>
            <a:spLocks noGrp="1"/>
          </p:cNvSpPr>
          <p:nvPr>
            <p:ph idx="1"/>
          </p:nvPr>
        </p:nvSpPr>
        <p:spPr/>
        <p:txBody>
          <a:bodyPr/>
          <a:lstStyle/>
          <a:p>
            <a:pPr>
              <a:buNone/>
            </a:pPr>
            <a:r>
              <a:rPr lang="en-US" dirty="0" smtClean="0">
                <a:latin typeface="Britannic Bold" pitchFamily="34" charset="0"/>
              </a:rPr>
              <a:t>First Limits on Government</a:t>
            </a:r>
          </a:p>
          <a:p>
            <a:r>
              <a:rPr lang="en-US" dirty="0" smtClean="0"/>
              <a:t>Trial by jury of one’s peers</a:t>
            </a:r>
          </a:p>
          <a:p>
            <a:r>
              <a:rPr lang="en-US" dirty="0" smtClean="0"/>
              <a:t>No loss of property unless found guilty of a crime</a:t>
            </a:r>
          </a:p>
          <a:p>
            <a:r>
              <a:rPr lang="en-US" dirty="0" smtClean="0"/>
              <a:t>Right to see evidence brought against you</a:t>
            </a:r>
          </a:p>
          <a:p>
            <a:r>
              <a:rPr lang="en-US" dirty="0" smtClean="0"/>
              <a:t>Right to bring witnesses to help you</a:t>
            </a:r>
          </a:p>
          <a:p>
            <a:r>
              <a:rPr lang="en-US" dirty="0" smtClean="0"/>
              <a:t>ONLY APPLIED TO NOBILITY</a:t>
            </a:r>
          </a:p>
          <a:p>
            <a:endParaRPr lang="en-US" dirty="0" smtClean="0"/>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CHECK</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Alexander has decided that the law requiring a registration on carrier pigeon messages is unfair. He is the 14 year old son of an Athenian lawyer. Can he speak before the Assembly?</a:t>
            </a:r>
          </a:p>
          <a:p>
            <a:pPr marL="514350" indent="-514350">
              <a:buFont typeface="+mj-lt"/>
              <a:buAutoNum type="arabicPeriod"/>
            </a:pPr>
            <a:r>
              <a:rPr lang="en-US" dirty="0" smtClean="0"/>
              <a:t>The Count of Isle of Wight feels the king is going to take away his castle. What can he do?</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Bill of Rights, 1689</a:t>
            </a:r>
            <a:endParaRPr lang="en-US" dirty="0"/>
          </a:p>
        </p:txBody>
      </p:sp>
      <p:pic>
        <p:nvPicPr>
          <p:cNvPr id="4" name="Content Placeholder 3" descr="English_Bill_of_Rights_of_1689.jpg"/>
          <p:cNvPicPr>
            <a:picLocks noGrp="1" noChangeAspect="1"/>
          </p:cNvPicPr>
          <p:nvPr>
            <p:ph idx="1"/>
          </p:nvPr>
        </p:nvPicPr>
        <p:blipFill>
          <a:blip r:embed="rId3" cstate="print"/>
          <a:stretch>
            <a:fillRect/>
          </a:stretch>
        </p:blipFill>
        <p:spPr>
          <a:xfrm>
            <a:off x="6400800" y="1905000"/>
            <a:ext cx="1773201" cy="3581400"/>
          </a:xfrm>
        </p:spPr>
      </p:pic>
      <p:sp>
        <p:nvSpPr>
          <p:cNvPr id="5" name="TextBox 4"/>
          <p:cNvSpPr txBox="1"/>
          <p:nvPr/>
        </p:nvSpPr>
        <p:spPr>
          <a:xfrm>
            <a:off x="1143000" y="1905000"/>
            <a:ext cx="5181600" cy="2062103"/>
          </a:xfrm>
          <a:prstGeom prst="rect">
            <a:avLst/>
          </a:prstGeom>
          <a:noFill/>
        </p:spPr>
        <p:txBody>
          <a:bodyPr wrap="square" rtlCol="0">
            <a:spAutoFit/>
          </a:bodyPr>
          <a:lstStyle/>
          <a:p>
            <a:r>
              <a:rPr lang="en-US" sz="3200" dirty="0" smtClean="0"/>
              <a:t>A statement of rights that citizens and/or residents of a free and democratic society ought to have</a:t>
            </a:r>
            <a:endParaRPr lang="en-US" sz="3200"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Bill of Rights</a:t>
            </a:r>
            <a:endParaRPr lang="en-US" dirty="0"/>
          </a:p>
        </p:txBody>
      </p:sp>
      <p:sp>
        <p:nvSpPr>
          <p:cNvPr id="3" name="Content Placeholder 2"/>
          <p:cNvSpPr>
            <a:spLocks noGrp="1"/>
          </p:cNvSpPr>
          <p:nvPr>
            <p:ph idx="1"/>
          </p:nvPr>
        </p:nvSpPr>
        <p:spPr/>
        <p:txBody>
          <a:bodyPr/>
          <a:lstStyle/>
          <a:p>
            <a:pPr>
              <a:buNone/>
            </a:pPr>
            <a:r>
              <a:rPr lang="en-US" dirty="0" smtClean="0">
                <a:latin typeface="Britannic Bold" pitchFamily="34" charset="0"/>
              </a:rPr>
              <a:t>Limited Government; equality before law:</a:t>
            </a:r>
          </a:p>
          <a:p>
            <a:r>
              <a:rPr lang="en-US" dirty="0" smtClean="0"/>
              <a:t>Trial by jury of one’s peers</a:t>
            </a:r>
          </a:p>
          <a:p>
            <a:r>
              <a:rPr lang="en-US" dirty="0" smtClean="0"/>
              <a:t>No loss of property unless found guilty of a crime</a:t>
            </a:r>
          </a:p>
          <a:p>
            <a:r>
              <a:rPr lang="en-US" dirty="0" smtClean="0"/>
              <a:t>Right to see evidence brought against you and question witnesses</a:t>
            </a:r>
          </a:p>
          <a:p>
            <a:r>
              <a:rPr lang="en-US" dirty="0" smtClean="0"/>
              <a:t>APPLIES TO ALL ENGLISH CITIZENS</a:t>
            </a:r>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Mayflower Compact</a:t>
            </a:r>
            <a:endParaRPr lang="en-US" i="1" dirty="0"/>
          </a:p>
        </p:txBody>
      </p:sp>
      <p:sp>
        <p:nvSpPr>
          <p:cNvPr id="3" name="Content Placeholder 2"/>
          <p:cNvSpPr>
            <a:spLocks noGrp="1"/>
          </p:cNvSpPr>
          <p:nvPr>
            <p:ph idx="1"/>
          </p:nvPr>
        </p:nvSpPr>
        <p:spPr/>
        <p:txBody>
          <a:bodyPr/>
          <a:lstStyle/>
          <a:p>
            <a:pPr marL="465138"/>
            <a:r>
              <a:rPr lang="en-US" dirty="0" smtClean="0"/>
              <a:t>First agreement by English settlers to make their own laws</a:t>
            </a:r>
          </a:p>
          <a:p>
            <a:pPr>
              <a:buNone/>
            </a:pPr>
            <a:endParaRPr lang="en-US" dirty="0" smtClean="0"/>
          </a:p>
        </p:txBody>
      </p:sp>
      <p:pic>
        <p:nvPicPr>
          <p:cNvPr id="4" name="Picture 3" descr="MayflowerCompact.gif"/>
          <p:cNvPicPr>
            <a:picLocks noChangeAspect="1"/>
          </p:cNvPicPr>
          <p:nvPr/>
        </p:nvPicPr>
        <p:blipFill>
          <a:blip r:embed="rId3" cstate="print"/>
          <a:stretch>
            <a:fillRect/>
          </a:stretch>
        </p:blipFill>
        <p:spPr>
          <a:xfrm>
            <a:off x="3124200" y="3048000"/>
            <a:ext cx="3613821" cy="2667000"/>
          </a:xfrm>
          <a:prstGeom prst="rect">
            <a:avLst/>
          </a:prstGeom>
          <a:ln w="12700">
            <a:solidFill>
              <a:schemeClr val="tx1"/>
            </a:solidFill>
          </a:ln>
        </p:spPr>
      </p:pic>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ANSWERNOWTEXT" val="Answer Now"/>
  <p:tag name="RESPTABLESTYLE" val="0"/>
  <p:tag name="ALLOWDUPLICATES" val="False"/>
  <p:tag name="AUTOADVANCE" val="False"/>
  <p:tag name="STDCHART" val="1"/>
  <p:tag name="BUBBLENAMEVISIBLE" val="True"/>
  <p:tag name="DEFAULTNUMTEAMS" val="5"/>
  <p:tag name="CUSTOMCELLBACKCOLOR2" val="-13395457"/>
  <p:tag name="DISPLAYNAME" val="True"/>
  <p:tag name="GRIDROTATIONINTERVAL" val="2"/>
  <p:tag name="POLLINGCYCLE" val="2"/>
  <p:tag name="INCLUDENONRESPONDERS" val="False"/>
  <p:tag name="ALLOWUSERFEEDBACK" val="True"/>
  <p:tag name="REALTIMEBACKUPPATH" val="(None)"/>
  <p:tag name="ADVANCEDSETTINGSVIEW" val="True"/>
  <p:tag name="USESECONDARYMONITOR" val="True"/>
  <p:tag name="RESPCOUNTERSTYLE" val="-1"/>
  <p:tag name="NUMRESPONSES" val="1"/>
  <p:tag name="REVIEWONLY" val="False"/>
  <p:tag name="TEAMSINLEADERBOARD" val="5"/>
  <p:tag name="BUBBLEGROUPING" val="3"/>
  <p:tag name="CUSTOMCELLBACKCOLOR3" val="-268652"/>
  <p:tag name="DISPLAYDEVICEID" val="True"/>
  <p:tag name="GRIDPOSITION" val="1"/>
  <p:tag name="MULTIRESPDIVISOR" val="1"/>
  <p:tag name="INCORRECTPOINTVALUE" val="0"/>
  <p:tag name="CHARTSCALE" val="True"/>
  <p:tag name="BULLETTYPE" val="1"/>
  <p:tag name="COUNTDOWNSECONDS" val="10"/>
  <p:tag name="CHARTVALUEFORMAT" val="0%"/>
  <p:tag name="MAXRESPONDERS" val="5"/>
  <p:tag name="CUSTOMCELLFORECOLOR" val="-16777216"/>
  <p:tag name="DISPLAYDEVICENUMBER" val="True"/>
  <p:tag name="CHARTCOLORS" val="2"/>
  <p:tag name="INCLUDEPPT" val="True"/>
  <p:tag name="AUTOADJUSTPARTRANGE" val="True"/>
  <p:tag name="ANSWERNOWSTYLE" val="-1"/>
  <p:tag name="BACKUPSESSIONS" val="True"/>
  <p:tag name="PARTICIPANTSINLEADERBOARD" val="5"/>
  <p:tag name="CUSTOMCELLBACKCOLOR1" val="-657956"/>
  <p:tag name="AUTOSIZEGRID" val="True"/>
  <p:tag name="PARTLISTDEFAULT" val="0"/>
  <p:tag name="TPVERSION" val="2006"/>
  <p:tag name="RESPCOUNTERFORMAT" val="0"/>
  <p:tag name="AUTOUPDATEALIASES" val="True"/>
  <p:tag name="CUSTOMCELLBACKCOLOR4" val="-8355712"/>
  <p:tag name="CHARTLABELS" val="0"/>
  <p:tag name="ZEROBASED" val="False"/>
  <p:tag name="INPUTSOURCE" val="1"/>
  <p:tag name="BUBBLEVALUEFORMAT" val="0.0"/>
  <p:tag name="GRIDSIZE" val="{Width=800, Height=600}"/>
  <p:tag name="POWERPOINTVERSION" val="12.0"/>
  <p:tag name="ROTATIONINTERVAL" val="2"/>
  <p:tag name="GRIDOPACITY" val="90"/>
  <p:tag name="SHOWBARVISIBLE" val="True"/>
  <p:tag name="CUSTOMGRIDBACKCOLOR" val="-2830136"/>
  <p:tag name="REALTIMEBACKUP" val="False"/>
  <p:tag name="USESCHEMECOLORS" val="True"/>
  <p:tag name="BACKUPMAINTENANCE" val="7"/>
  <p:tag name="COUNTDOWNSTYLE" val="-1"/>
  <p:tag name="BUBBLESIZEVISIBLE" val="True"/>
  <p:tag name="CORRECTPOINTVALUE" val="100"/>
  <p:tag name="RESETCHARTS" val="True"/>
  <p:tag name="DELIMITERS" val="3.1"/>
  <p:tag name="CHARTCOLORINDICES" val="10,3,11,14,13,23,46,9,5,16,45,10"/>
  <p:tag name="TPSTANDARDS" val="SOC.7.b - explaining the significance of the charters of the Virginia Company of London, the Virginia Declaration of Rights, the Declaration of Independence, the Articles of Confederation, the Virginia Statute for Religious Freedom, and the Constitution of the United States, including the Bill of Rights;|slsh|D480FE72-29EA-11D8-84F2-9F4A6DCCABE2"/>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 name="TPSTANDARDS" val="SOC.7.b - explaining the significance of the charters of the Virginia Company of London, the Virginia Declaration of Rights, the Declaration of Independence, the Articles of Confederation, the Virginia Statute for Religious Freedom, and the Constitution of the United States, including the Bill of Rights;|slsh|D480FE72-29EA-11D8-84F2-9F4A6DCCABE2"/>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 name="TPSTANDARDS" val="SOC.7.b - explaining the significance of the charters of the Virginia Company of London, the Virginia Declaration of Rights, the Declaration of Independence, the Articles of Confederation, the Virginia Statute for Religious Freedom, and the Constitution of the United States, including the Bill of Rights;|slsh|D480FE72-29EA-11D8-84F2-9F4A6DCCABE2"/>
</p:tagLst>
</file>

<file path=ppt/tags/tag4.xml><?xml version="1.0" encoding="utf-8"?>
<p:tagLst xmlns:a="http://schemas.openxmlformats.org/drawingml/2006/main" xmlns:r="http://schemas.openxmlformats.org/officeDocument/2006/relationships" xmlns:p="http://schemas.openxmlformats.org/presentationml/2006/main">
  <p:tag name="DELIMITERS" val="3.1"/>
  <p:tag name="TPSTANDARDS" val="SOC.7.b - explaining the significance of the charters of the Virginia Company of London, the Virginia Declaration of Rights, the Declaration of Independence, the Articles of Confederation, the Virginia Statute for Religious Freedom, and the Constitution of the United States, including the Bill of Rights;|slsh|D480FE72-29EA-11D8-84F2-9F4A6DCCABE2"/>
</p:tagLst>
</file>

<file path=ppt/tags/tag5.xml><?xml version="1.0" encoding="utf-8"?>
<p:tagLst xmlns:a="http://schemas.openxmlformats.org/drawingml/2006/main" xmlns:r="http://schemas.openxmlformats.org/officeDocument/2006/relationships" xmlns:p="http://schemas.openxmlformats.org/presentationml/2006/main">
  <p:tag name="DELIMITERS" val="3.1"/>
  <p:tag name="TPSTANDARDS" val="SOC.7.b - explaining the significance of the charters of the Virginia Company of London, the Virginia Declaration of Rights, the Declaration of Independence, the Articles of Confederation, the Virginia Statute for Religious Freedom, and the Constitution of the United States, including the Bill of Rights;|slsh|D480FE72-29EA-11D8-84F2-9F4A6DCCABE2"/>
</p:tagLst>
</file>

<file path=ppt/tags/tag6.xml><?xml version="1.0" encoding="utf-8"?>
<p:tagLst xmlns:a="http://schemas.openxmlformats.org/drawingml/2006/main" xmlns:r="http://schemas.openxmlformats.org/officeDocument/2006/relationships" xmlns:p="http://schemas.openxmlformats.org/presentationml/2006/main">
  <p:tag name="DELIMITERS" val="3.1"/>
  <p:tag name="TPSTANDARDS" val="SOC.7.b - explaining the significance of the charters of the Virginia Company of London, the Virginia Declaration of Rights, the Declaration of Independence, the Articles of Confederation, the Virginia Statute for Religious Freedom, and the Constitution of the United States, including the Bill of Rights;|slsh|D480FE72-29EA-11D8-84F2-9F4A6DCCABE2"/>
</p:tagLst>
</file>

<file path=ppt/tags/tag7.xml><?xml version="1.0" encoding="utf-8"?>
<p:tagLst xmlns:a="http://schemas.openxmlformats.org/drawingml/2006/main" xmlns:r="http://schemas.openxmlformats.org/officeDocument/2006/relationships" xmlns:p="http://schemas.openxmlformats.org/presentationml/2006/main">
  <p:tag name="DELIMITERS" val="3.1"/>
  <p:tag name="TPSTANDARDS" val="SOC.7.b - explaining the significance of the charters of the Virginia Company of London, the Virginia Declaration of Rights, the Declaration of Independence, the Articles of Confederation, the Virginia Statute for Religious Freedom, and the Constitution of the United States, including the Bill of Rights;|slsh|D480FE72-29EA-11D8-84F2-9F4A6DCCABE2"/>
</p:tagLst>
</file>

<file path=ppt/theme/theme1.xml><?xml version="1.0" encoding="utf-8"?>
<a:theme xmlns:a="http://schemas.openxmlformats.org/drawingml/2006/main" name="NOTEBOOK">
  <a:themeElements>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310</TotalTime>
  <Words>411</Words>
  <Application>Microsoft Office PowerPoint</Application>
  <PresentationFormat>On-screen Show (4:3)</PresentationFormat>
  <Paragraphs>53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Britannic Bold</vt:lpstr>
      <vt:lpstr>Castellar</vt:lpstr>
      <vt:lpstr>Times New Roman</vt:lpstr>
      <vt:lpstr>Verdana</vt:lpstr>
      <vt:lpstr>NOTEBOOK</vt:lpstr>
      <vt:lpstr>Sources of American Democracy</vt:lpstr>
      <vt:lpstr>Ancient Athens</vt:lpstr>
      <vt:lpstr>Ancient Athens</vt:lpstr>
      <vt:lpstr>Magna Carta, 1215 England</vt:lpstr>
      <vt:lpstr>Magna Carta</vt:lpstr>
      <vt:lpstr>QUICK CHECK</vt:lpstr>
      <vt:lpstr>English Bill of Rights, 1689</vt:lpstr>
      <vt:lpstr>English Bill of Rights</vt:lpstr>
      <vt:lpstr>Mayflower Compact</vt:lpstr>
      <vt:lpstr>Mayflower Compact</vt:lpstr>
      <vt:lpstr>Quick Check </vt:lpstr>
      <vt:lpstr>John Locke</vt:lpstr>
      <vt:lpstr>Locke</vt:lpstr>
      <vt:lpstr>Reflection</vt:lpstr>
    </vt:vector>
  </TitlesOfParts>
  <Company>Loudoun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Name Grade</dc:title>
  <dc:creator>LCPS AT</dc:creator>
  <cp:lastModifiedBy>Kelly A. Lepkowski</cp:lastModifiedBy>
  <cp:revision>44</cp:revision>
  <dcterms:created xsi:type="dcterms:W3CDTF">2008-01-22T00:44:08Z</dcterms:created>
  <dcterms:modified xsi:type="dcterms:W3CDTF">2015-09-04T19:12:49Z</dcterms:modified>
</cp:coreProperties>
</file>